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66" r:id="rId3"/>
    <p:sldId id="261" r:id="rId4"/>
    <p:sldId id="262" r:id="rId5"/>
    <p:sldId id="257" r:id="rId6"/>
    <p:sldId id="258" r:id="rId7"/>
    <p:sldId id="259" r:id="rId8"/>
    <p:sldId id="264" r:id="rId9"/>
    <p:sldId id="265" r:id="rId1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E5261F16-DDE1-4D83-9589-3DF83E0E4C4E}" type="datetimeFigureOut">
              <a:rPr lang="es-ES" smtClean="0"/>
              <a:pPr/>
              <a:t>29/11/2010</a:t>
            </a:fld>
            <a:endParaRPr lang="es-ES" dirty="0"/>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ES" dirty="0"/>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19B7D9DC-2FEB-4C60-BF0B-FC728365A436}" type="slidenum">
              <a:rPr lang="es-ES" smtClean="0"/>
              <a:pPr/>
              <a:t>‹Nº›</a:t>
            </a:fld>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5261F16-DDE1-4D83-9589-3DF83E0E4C4E}" type="datetimeFigureOut">
              <a:rPr lang="es-ES" smtClean="0"/>
              <a:pPr/>
              <a:t>29/11/2010</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19B7D9DC-2FEB-4C60-BF0B-FC728365A436}"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5261F16-DDE1-4D83-9589-3DF83E0E4C4E}" type="datetimeFigureOut">
              <a:rPr lang="es-ES" smtClean="0"/>
              <a:pPr/>
              <a:t>29/11/2010</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19B7D9DC-2FEB-4C60-BF0B-FC728365A436}"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E5261F16-DDE1-4D83-9589-3DF83E0E4C4E}" type="datetimeFigureOut">
              <a:rPr lang="es-ES" smtClean="0"/>
              <a:pPr/>
              <a:t>29/11/2010</a:t>
            </a:fld>
            <a:endParaRPr lang="es-ES" dirty="0"/>
          </a:p>
        </p:txBody>
      </p:sp>
      <p:sp>
        <p:nvSpPr>
          <p:cNvPr id="9" name="8 Marcador de número de diapositiva"/>
          <p:cNvSpPr>
            <a:spLocks noGrp="1"/>
          </p:cNvSpPr>
          <p:nvPr>
            <p:ph type="sldNum" sz="quarter" idx="15"/>
          </p:nvPr>
        </p:nvSpPr>
        <p:spPr/>
        <p:txBody>
          <a:bodyPr rtlCol="0"/>
          <a:lstStyle/>
          <a:p>
            <a:fld id="{19B7D9DC-2FEB-4C60-BF0B-FC728365A436}" type="slidenum">
              <a:rPr lang="es-ES" smtClean="0"/>
              <a:pPr/>
              <a:t>‹Nº›</a:t>
            </a:fld>
            <a:endParaRPr lang="es-ES" dirty="0"/>
          </a:p>
        </p:txBody>
      </p:sp>
      <p:sp>
        <p:nvSpPr>
          <p:cNvPr id="10" name="9 Marcador de pie de página"/>
          <p:cNvSpPr>
            <a:spLocks noGrp="1"/>
          </p:cNvSpPr>
          <p:nvPr>
            <p:ph type="ftr" sz="quarter" idx="16"/>
          </p:nvPr>
        </p:nvSpPr>
        <p:spPr/>
        <p:txBody>
          <a:bodyPr rtlCol="0"/>
          <a:lstStyle/>
          <a:p>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E5261F16-DDE1-4D83-9589-3DF83E0E4C4E}" type="datetimeFigureOut">
              <a:rPr lang="es-ES" smtClean="0"/>
              <a:pPr/>
              <a:t>29/11/2010</a:t>
            </a:fld>
            <a:endParaRPr lang="es-ES" dirty="0"/>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ES" dirty="0"/>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19B7D9DC-2FEB-4C60-BF0B-FC728365A436}" type="slidenum">
              <a:rPr lang="es-ES" smtClean="0"/>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E5261F16-DDE1-4D83-9589-3DF83E0E4C4E}" type="datetimeFigureOut">
              <a:rPr lang="es-ES" smtClean="0"/>
              <a:pPr/>
              <a:t>29/11/2010</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19B7D9DC-2FEB-4C60-BF0B-FC728365A436}" type="slidenum">
              <a:rPr lang="es-ES" smtClean="0"/>
              <a:pPr/>
              <a:t>‹Nº›</a:t>
            </a:fld>
            <a:endParaRPr lang="es-ES" dirty="0"/>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E5261F16-DDE1-4D83-9589-3DF83E0E4C4E}" type="datetimeFigureOut">
              <a:rPr lang="es-ES" smtClean="0"/>
              <a:pPr/>
              <a:t>29/11/2010</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19B7D9DC-2FEB-4C60-BF0B-FC728365A436}" type="slidenum">
              <a:rPr lang="es-ES" smtClean="0"/>
              <a:pPr/>
              <a:t>‹Nº›</a:t>
            </a:fld>
            <a:endParaRPr lang="es-ES" dirty="0"/>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E5261F16-DDE1-4D83-9589-3DF83E0E4C4E}" type="datetimeFigureOut">
              <a:rPr lang="es-ES" smtClean="0"/>
              <a:pPr/>
              <a:t>29/11/2010</a:t>
            </a:fld>
            <a:endParaRPr lang="es-ES" dirty="0"/>
          </a:p>
        </p:txBody>
      </p:sp>
      <p:sp>
        <p:nvSpPr>
          <p:cNvPr id="7" name="6 Marcador de número de diapositiva"/>
          <p:cNvSpPr>
            <a:spLocks noGrp="1"/>
          </p:cNvSpPr>
          <p:nvPr>
            <p:ph type="sldNum" sz="quarter" idx="11"/>
          </p:nvPr>
        </p:nvSpPr>
        <p:spPr/>
        <p:txBody>
          <a:bodyPr rtlCol="0"/>
          <a:lstStyle/>
          <a:p>
            <a:fld id="{19B7D9DC-2FEB-4C60-BF0B-FC728365A436}" type="slidenum">
              <a:rPr lang="es-ES" smtClean="0"/>
              <a:pPr/>
              <a:t>‹Nº›</a:t>
            </a:fld>
            <a:endParaRPr lang="es-ES" dirty="0"/>
          </a:p>
        </p:txBody>
      </p:sp>
      <p:sp>
        <p:nvSpPr>
          <p:cNvPr id="8" name="7 Marcador de pie de página"/>
          <p:cNvSpPr>
            <a:spLocks noGrp="1"/>
          </p:cNvSpPr>
          <p:nvPr>
            <p:ph type="ftr" sz="quarter" idx="12"/>
          </p:nvPr>
        </p:nvSpPr>
        <p:spPr/>
        <p:txBody>
          <a:bodyPr rtlCol="0"/>
          <a:lstStyle/>
          <a:p>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5261F16-DDE1-4D83-9589-3DF83E0E4C4E}" type="datetimeFigureOut">
              <a:rPr lang="es-ES" smtClean="0"/>
              <a:pPr/>
              <a:t>29/11/2010</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19B7D9DC-2FEB-4C60-BF0B-FC728365A436}"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E5261F16-DDE1-4D83-9589-3DF83E0E4C4E}" type="datetimeFigureOut">
              <a:rPr lang="es-ES" smtClean="0"/>
              <a:pPr/>
              <a:t>29/11/2010</a:t>
            </a:fld>
            <a:endParaRPr lang="es-ES" dirty="0"/>
          </a:p>
        </p:txBody>
      </p:sp>
      <p:sp>
        <p:nvSpPr>
          <p:cNvPr id="22" name="21 Marcador de número de diapositiva"/>
          <p:cNvSpPr>
            <a:spLocks noGrp="1"/>
          </p:cNvSpPr>
          <p:nvPr>
            <p:ph type="sldNum" sz="quarter" idx="15"/>
          </p:nvPr>
        </p:nvSpPr>
        <p:spPr/>
        <p:txBody>
          <a:bodyPr rtlCol="0"/>
          <a:lstStyle/>
          <a:p>
            <a:fld id="{19B7D9DC-2FEB-4C60-BF0B-FC728365A436}" type="slidenum">
              <a:rPr lang="es-ES" smtClean="0"/>
              <a:pPr/>
              <a:t>‹Nº›</a:t>
            </a:fld>
            <a:endParaRPr lang="es-ES" dirty="0"/>
          </a:p>
        </p:txBody>
      </p:sp>
      <p:sp>
        <p:nvSpPr>
          <p:cNvPr id="23" name="22 Marcador de pie de página"/>
          <p:cNvSpPr>
            <a:spLocks noGrp="1"/>
          </p:cNvSpPr>
          <p:nvPr>
            <p:ph type="ftr" sz="quarter" idx="16"/>
          </p:nvPr>
        </p:nvSpPr>
        <p:spPr/>
        <p:txBody>
          <a:bodyPr rtlCol="0"/>
          <a:lstStyle/>
          <a:p>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dirty="0"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E5261F16-DDE1-4D83-9589-3DF83E0E4C4E}" type="datetimeFigureOut">
              <a:rPr lang="es-ES" smtClean="0"/>
              <a:pPr/>
              <a:t>29/11/2010</a:t>
            </a:fld>
            <a:endParaRPr lang="es-ES" dirty="0"/>
          </a:p>
        </p:txBody>
      </p:sp>
      <p:sp>
        <p:nvSpPr>
          <p:cNvPr id="18" name="17 Marcador de número de diapositiva"/>
          <p:cNvSpPr>
            <a:spLocks noGrp="1"/>
          </p:cNvSpPr>
          <p:nvPr>
            <p:ph type="sldNum" sz="quarter" idx="11"/>
          </p:nvPr>
        </p:nvSpPr>
        <p:spPr/>
        <p:txBody>
          <a:bodyPr rtlCol="0"/>
          <a:lstStyle/>
          <a:p>
            <a:fld id="{19B7D9DC-2FEB-4C60-BF0B-FC728365A436}" type="slidenum">
              <a:rPr lang="es-ES" smtClean="0"/>
              <a:pPr/>
              <a:t>‹Nº›</a:t>
            </a:fld>
            <a:endParaRPr lang="es-ES" dirty="0"/>
          </a:p>
        </p:txBody>
      </p:sp>
      <p:sp>
        <p:nvSpPr>
          <p:cNvPr id="21" name="20 Marcador de pie de página"/>
          <p:cNvSpPr>
            <a:spLocks noGrp="1"/>
          </p:cNvSpPr>
          <p:nvPr>
            <p:ph type="ftr" sz="quarter" idx="12"/>
          </p:nvPr>
        </p:nvSpPr>
        <p:spPr/>
        <p:txBody>
          <a:bodyPr rtlCol="0"/>
          <a:lstStyle/>
          <a:p>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5261F16-DDE1-4D83-9589-3DF83E0E4C4E}" type="datetimeFigureOut">
              <a:rPr lang="es-ES" smtClean="0"/>
              <a:pPr/>
              <a:t>29/11/2010</a:t>
            </a:fld>
            <a:endParaRPr lang="es-ES" dirty="0"/>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ES" dirty="0"/>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9B7D9DC-2FEB-4C60-BF0B-FC728365A436}" type="slidenum">
              <a:rPr lang="es-ES" smtClean="0"/>
              <a:pPr/>
              <a:t>‹Nº›</a:t>
            </a:fld>
            <a:endParaRPr lang="es-ES" dirty="0"/>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195736" y="2132856"/>
            <a:ext cx="6048672" cy="1517554"/>
          </a:xfrm>
        </p:spPr>
        <p:txBody>
          <a:bodyPr>
            <a:noAutofit/>
          </a:bodyPr>
          <a:lstStyle/>
          <a:p>
            <a:pPr algn="ctr"/>
            <a:r>
              <a:rPr lang="es-ES" sz="6000" b="1" u="sng" dirty="0" smtClean="0">
                <a:solidFill>
                  <a:srgbClr val="00B0F0"/>
                </a:solidFill>
                <a:effectLst>
                  <a:outerShdw blurRad="38100" dist="38100" dir="2700000" algn="tl">
                    <a:srgbClr val="000000">
                      <a:alpha val="43137"/>
                    </a:srgbClr>
                  </a:outerShdw>
                </a:effectLst>
                <a:latin typeface="Tahoma" pitchFamily="34" charset="0"/>
                <a:ea typeface="Adobe Fangsong Std R" pitchFamily="18" charset="-128"/>
                <a:cs typeface="Tahoma" pitchFamily="34" charset="0"/>
              </a:rPr>
              <a:t>Control parental</a:t>
            </a:r>
            <a:endParaRPr lang="es-ES" sz="6000" u="sng" dirty="0">
              <a:solidFill>
                <a:srgbClr val="00B0F0"/>
              </a:solidFill>
              <a:effectLst>
                <a:outerShdw blurRad="38100" dist="38100" dir="2700000" algn="tl">
                  <a:srgbClr val="000000">
                    <a:alpha val="43137"/>
                  </a:srgbClr>
                </a:outerShdw>
              </a:effectLst>
              <a:latin typeface="Tahoma" pitchFamily="34" charset="0"/>
              <a:ea typeface="Adobe Fangsong Std R" pitchFamily="18" charset="-128"/>
              <a:cs typeface="Tahoma" pitchFamily="34" charset="0"/>
            </a:endParaRPr>
          </a:p>
        </p:txBody>
      </p:sp>
      <p:sp>
        <p:nvSpPr>
          <p:cNvPr id="3" name="2 Subtítulo"/>
          <p:cNvSpPr>
            <a:spLocks noGrp="1"/>
          </p:cNvSpPr>
          <p:nvPr>
            <p:ph type="subTitle" idx="1"/>
          </p:nvPr>
        </p:nvSpPr>
        <p:spPr>
          <a:xfrm>
            <a:off x="6084168" y="5445224"/>
            <a:ext cx="2806080" cy="857690"/>
          </a:xfrm>
        </p:spPr>
        <p:txBody>
          <a:bodyPr>
            <a:normAutofit/>
          </a:bodyPr>
          <a:lstStyle/>
          <a:p>
            <a:r>
              <a:rPr lang="es-ES" sz="1400" dirty="0" smtClean="0">
                <a:solidFill>
                  <a:srgbClr val="00B0F0"/>
                </a:solidFill>
                <a:latin typeface="Tahoma" pitchFamily="34" charset="0"/>
                <a:ea typeface="Adobe Fangsong Std R" pitchFamily="18" charset="-128"/>
                <a:cs typeface="Tahoma" pitchFamily="34" charset="0"/>
              </a:rPr>
              <a:t>Realizado por: Elena Lumbreras, Cristina Gordillo, María Pérez y Elena García</a:t>
            </a:r>
            <a:endParaRPr lang="es-ES" sz="1400" dirty="0">
              <a:solidFill>
                <a:srgbClr val="00B0F0"/>
              </a:solidFill>
              <a:latin typeface="Tahoma" pitchFamily="34" charset="0"/>
              <a:ea typeface="Adobe Fangsong Std R" pitchFamily="18" charset="-128"/>
              <a:cs typeface="Tahom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INTERNET.jpg"/>
          <p:cNvPicPr>
            <a:picLocks noChangeAspect="1"/>
          </p:cNvPicPr>
          <p:nvPr/>
        </p:nvPicPr>
        <p:blipFill>
          <a:blip r:embed="rId2" cstate="print"/>
          <a:stretch>
            <a:fillRect/>
          </a:stretch>
        </p:blipFill>
        <p:spPr>
          <a:xfrm>
            <a:off x="251520" y="332656"/>
            <a:ext cx="8504915" cy="626469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6779096" cy="940966"/>
          </a:xfrm>
        </p:spPr>
        <p:txBody>
          <a:bodyPr>
            <a:normAutofit fontScale="90000"/>
          </a:bodyPr>
          <a:lstStyle/>
          <a:p>
            <a:pPr>
              <a:buFont typeface="Wingdings" pitchFamily="2" charset="2"/>
              <a:buChar char="Ø"/>
            </a:pPr>
            <a:r>
              <a:rPr lang="es-ES" sz="3600" b="1" u="sng" dirty="0" smtClean="0">
                <a:solidFill>
                  <a:srgbClr val="0070C0"/>
                </a:solidFill>
                <a:latin typeface="Tahoma" pitchFamily="34" charset="0"/>
                <a:cs typeface="Tahoma" pitchFamily="34" charset="0"/>
              </a:rPr>
              <a:t>¿Qué es el control parental?</a:t>
            </a:r>
            <a:endParaRPr lang="es-ES" sz="3600" b="1" u="sng" dirty="0">
              <a:solidFill>
                <a:srgbClr val="0070C0"/>
              </a:solidFill>
              <a:latin typeface="Tahoma" pitchFamily="34" charset="0"/>
              <a:cs typeface="Tahoma" pitchFamily="34" charset="0"/>
            </a:endParaRPr>
          </a:p>
        </p:txBody>
      </p:sp>
      <p:sp>
        <p:nvSpPr>
          <p:cNvPr id="3" name="2 Marcador de contenido"/>
          <p:cNvSpPr>
            <a:spLocks noGrp="1"/>
          </p:cNvSpPr>
          <p:nvPr>
            <p:ph sz="quarter" idx="1"/>
          </p:nvPr>
        </p:nvSpPr>
        <p:spPr/>
        <p:txBody>
          <a:bodyPr>
            <a:normAutofit/>
          </a:bodyPr>
          <a:lstStyle/>
          <a:p>
            <a:r>
              <a:rPr lang="es-ES" dirty="0" smtClean="0">
                <a:latin typeface="Tahoma" pitchFamily="34" charset="0"/>
                <a:cs typeface="Tahoma" pitchFamily="34" charset="0"/>
              </a:rPr>
              <a:t>Es la forma de administrar el uso que los niños dan a internet y al equipo.</a:t>
            </a:r>
          </a:p>
          <a:p>
            <a:pPr>
              <a:buNone/>
            </a:pPr>
            <a:endParaRPr lang="es-ES" dirty="0" smtClean="0">
              <a:latin typeface="Tahoma" pitchFamily="34" charset="0"/>
              <a:cs typeface="Tahoma" pitchFamily="34" charset="0"/>
            </a:endParaRPr>
          </a:p>
          <a:p>
            <a:r>
              <a:rPr lang="es-ES" dirty="0" smtClean="0">
                <a:latin typeface="Tahoma" pitchFamily="34" charset="0"/>
                <a:cs typeface="Tahoma" pitchFamily="34" charset="0"/>
              </a:rPr>
              <a:t>Cuando se bloquea el acceso a una aplicación, aparece una notificación. </a:t>
            </a:r>
          </a:p>
          <a:p>
            <a:pPr>
              <a:buNone/>
            </a:pPr>
            <a:r>
              <a:rPr lang="es-ES" dirty="0" smtClean="0">
                <a:latin typeface="Tahoma" pitchFamily="34" charset="0"/>
                <a:cs typeface="Tahoma" pitchFamily="34" charset="0"/>
              </a:rPr>
              <a:t>	Los niños pueden hacer clic en la notificación para solicitar permiso de acceso a ese juego o programa y el administrador puede permitir ese acceso si especifica la información de cuenta.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95536" y="764704"/>
            <a:ext cx="7560840" cy="3384376"/>
          </a:xfrm>
        </p:spPr>
        <p:txBody>
          <a:bodyPr>
            <a:normAutofit/>
          </a:bodyPr>
          <a:lstStyle/>
          <a:p>
            <a:r>
              <a:rPr lang="es-ES" dirty="0" smtClean="0">
                <a:latin typeface="Tahoma" pitchFamily="34" charset="0"/>
                <a:cs typeface="Tahoma" pitchFamily="34" charset="0"/>
              </a:rPr>
              <a:t>Para configurar el Control parental, el adulto necesitará una cuenta de usuario de administrador y el menor una cuenta de usuario estándar.</a:t>
            </a:r>
          </a:p>
          <a:p>
            <a:pPr>
              <a:buNone/>
            </a:pPr>
            <a:r>
              <a:rPr lang="es-ES" dirty="0" smtClean="0">
                <a:latin typeface="Tahoma" pitchFamily="34" charset="0"/>
                <a:cs typeface="Tahoma" pitchFamily="34" charset="0"/>
              </a:rPr>
              <a:t>	</a:t>
            </a:r>
          </a:p>
          <a:p>
            <a:r>
              <a:rPr lang="es-ES" dirty="0" smtClean="0">
                <a:latin typeface="Tahoma" pitchFamily="34" charset="0"/>
                <a:cs typeface="Tahoma" pitchFamily="34" charset="0"/>
              </a:rPr>
              <a:t>Además de los controles que proporciona Windows, puede instalar otros controles, como filtros web e informes de actividades, de un proveedor de servicios distinto. </a:t>
            </a:r>
          </a:p>
          <a:p>
            <a:endParaRPr lang="es-ES" dirty="0"/>
          </a:p>
        </p:txBody>
      </p:sp>
      <p:pic>
        <p:nvPicPr>
          <p:cNvPr id="1026" name="Picture 2" descr="C:\Documents and Settings\c.gordillo\Mis documentos\Mis imágenes\control-parental-269.jpg"/>
          <p:cNvPicPr>
            <a:picLocks noChangeAspect="1" noChangeArrowheads="1"/>
          </p:cNvPicPr>
          <p:nvPr/>
        </p:nvPicPr>
        <p:blipFill>
          <a:blip r:embed="rId2" cstate="print"/>
          <a:srcRect/>
          <a:stretch>
            <a:fillRect/>
          </a:stretch>
        </p:blipFill>
        <p:spPr bwMode="auto">
          <a:xfrm>
            <a:off x="4788024" y="3717032"/>
            <a:ext cx="2862485" cy="285184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marL="514350" indent="-514350">
              <a:buFont typeface="Wingdings" pitchFamily="2" charset="2"/>
              <a:buChar char="v"/>
            </a:pPr>
            <a:r>
              <a:rPr lang="es-ES" sz="4000" b="1" dirty="0" smtClean="0">
                <a:solidFill>
                  <a:srgbClr val="00B0F0"/>
                </a:solidFill>
                <a:latin typeface="Tahoma" pitchFamily="34" charset="0"/>
                <a:cs typeface="Tahoma" pitchFamily="34" charset="0"/>
              </a:rPr>
              <a:t>Herramientas del control parental</a:t>
            </a:r>
            <a:endParaRPr lang="es-ES" sz="4000" b="1" dirty="0">
              <a:solidFill>
                <a:srgbClr val="00B0F0"/>
              </a:solidFill>
              <a:latin typeface="Tahoma" pitchFamily="34" charset="0"/>
              <a:ea typeface="Adobe Fangsong Std R" pitchFamily="18" charset="-128"/>
              <a:cs typeface="Tahoma" pitchFamily="34" charset="0"/>
            </a:endParaRPr>
          </a:p>
        </p:txBody>
      </p:sp>
      <p:sp>
        <p:nvSpPr>
          <p:cNvPr id="3" name="2 Marcador de contenido"/>
          <p:cNvSpPr>
            <a:spLocks noGrp="1"/>
          </p:cNvSpPr>
          <p:nvPr>
            <p:ph sz="quarter" idx="4294967295"/>
          </p:nvPr>
        </p:nvSpPr>
        <p:spPr>
          <a:xfrm>
            <a:off x="539552" y="1916832"/>
            <a:ext cx="7992888" cy="4297561"/>
          </a:xfrm>
        </p:spPr>
        <p:txBody>
          <a:bodyPr>
            <a:normAutofit/>
          </a:bodyPr>
          <a:lstStyle/>
          <a:p>
            <a:pPr>
              <a:buFont typeface="Wingdings" pitchFamily="2" charset="2"/>
              <a:buChar char="Ø"/>
            </a:pPr>
            <a:r>
              <a:rPr lang="es-ES" sz="2800" b="1" u="sng" dirty="0" smtClean="0">
                <a:solidFill>
                  <a:srgbClr val="0070C0"/>
                </a:solidFill>
                <a:latin typeface="Tahoma" pitchFamily="34" charset="0"/>
                <a:ea typeface="Adobe Fangsong Std R" pitchFamily="18" charset="-128"/>
                <a:cs typeface="Tahoma" pitchFamily="34" charset="0"/>
              </a:rPr>
              <a:t>¿QUÉ SON?</a:t>
            </a:r>
          </a:p>
          <a:p>
            <a:pPr>
              <a:buFont typeface="Courier New" pitchFamily="49" charset="0"/>
              <a:buChar char="o"/>
            </a:pPr>
            <a:endParaRPr lang="es-ES" dirty="0" smtClean="0">
              <a:latin typeface="Tahoma" pitchFamily="34" charset="0"/>
              <a:ea typeface="Adobe Fangsong Std R" pitchFamily="18" charset="-128"/>
              <a:cs typeface="Tahoma" pitchFamily="34" charset="0"/>
            </a:endParaRPr>
          </a:p>
          <a:p>
            <a:pPr>
              <a:buFont typeface="Courier New" pitchFamily="49" charset="0"/>
              <a:buChar char="o"/>
            </a:pPr>
            <a:r>
              <a:rPr lang="es-ES" dirty="0" smtClean="0">
                <a:latin typeface="Tahoma" pitchFamily="34" charset="0"/>
                <a:ea typeface="Adobe Fangsong Std R" pitchFamily="18" charset="-128"/>
                <a:cs typeface="Tahoma" pitchFamily="34" charset="0"/>
              </a:rPr>
              <a:t>Son </a:t>
            </a:r>
            <a:r>
              <a:rPr lang="es-ES" dirty="0">
                <a:latin typeface="Tahoma" pitchFamily="34" charset="0"/>
                <a:ea typeface="Adobe Fangsong Std R" pitchFamily="18" charset="-128"/>
                <a:cs typeface="Tahoma" pitchFamily="34" charset="0"/>
              </a:rPr>
              <a:t>herramientas que sirven para restringir y monitorizar el uso que nuestro hijo hace de Internet. </a:t>
            </a:r>
            <a:endParaRPr lang="es-ES" dirty="0" smtClean="0">
              <a:latin typeface="Tahoma" pitchFamily="34" charset="0"/>
              <a:ea typeface="Adobe Fangsong Std R" pitchFamily="18" charset="-128"/>
              <a:cs typeface="Tahoma" pitchFamily="34" charset="0"/>
            </a:endParaRPr>
          </a:p>
          <a:p>
            <a:pPr>
              <a:buNone/>
            </a:pPr>
            <a:endParaRPr lang="es-ES" dirty="0" smtClean="0">
              <a:latin typeface="Tahoma" pitchFamily="34" charset="0"/>
              <a:ea typeface="Adobe Fangsong Std R" pitchFamily="18" charset="-128"/>
              <a:cs typeface="Tahoma" pitchFamily="34" charset="0"/>
            </a:endParaRPr>
          </a:p>
          <a:p>
            <a:pPr>
              <a:buNone/>
            </a:pPr>
            <a:endParaRPr lang="es-ES" dirty="0" smtClean="0">
              <a:latin typeface="Tahoma" pitchFamily="34" charset="0"/>
              <a:ea typeface="Adobe Fangsong Std R" pitchFamily="18" charset="-128"/>
              <a:cs typeface="Tahoma" pitchFamily="34" charset="0"/>
            </a:endParaRPr>
          </a:p>
          <a:p>
            <a:pPr>
              <a:buFont typeface="Courier New" pitchFamily="49" charset="0"/>
              <a:buChar char="o"/>
            </a:pPr>
            <a:r>
              <a:rPr lang="es-ES" dirty="0" smtClean="0">
                <a:latin typeface="Tahoma" pitchFamily="34" charset="0"/>
                <a:ea typeface="Adobe Fangsong Std R" pitchFamily="18" charset="-128"/>
                <a:cs typeface="Tahoma" pitchFamily="34" charset="0"/>
              </a:rPr>
              <a:t>Hay </a:t>
            </a:r>
            <a:r>
              <a:rPr lang="es-ES" dirty="0">
                <a:latin typeface="Tahoma" pitchFamily="34" charset="0"/>
                <a:ea typeface="Adobe Fangsong Std R" pitchFamily="18" charset="-128"/>
                <a:cs typeface="Tahoma" pitchFamily="34" charset="0"/>
              </a:rPr>
              <a:t>infinidad de herramientas de este </a:t>
            </a:r>
            <a:r>
              <a:rPr lang="es-ES" dirty="0" smtClean="0">
                <a:latin typeface="Tahoma" pitchFamily="34" charset="0"/>
                <a:ea typeface="Adobe Fangsong Std R" pitchFamily="18" charset="-128"/>
                <a:cs typeface="Tahoma" pitchFamily="34" charset="0"/>
              </a:rPr>
              <a:t>tipo, </a:t>
            </a:r>
            <a:r>
              <a:rPr lang="es-ES" dirty="0">
                <a:latin typeface="Tahoma" pitchFamily="34" charset="0"/>
                <a:ea typeface="Adobe Fangsong Std R" pitchFamily="18" charset="-128"/>
                <a:cs typeface="Tahoma" pitchFamily="34" charset="0"/>
              </a:rPr>
              <a:t>bien integradas en los sistemas operativos, bien ofrecidas por los propios proveedores de </a:t>
            </a:r>
            <a:r>
              <a:rPr lang="es-ES" dirty="0" smtClean="0">
                <a:latin typeface="Tahoma" pitchFamily="34" charset="0"/>
                <a:ea typeface="Adobe Fangsong Std R" pitchFamily="18" charset="-128"/>
                <a:cs typeface="Tahoma" pitchFamily="34" charset="0"/>
              </a:rPr>
              <a:t>Internet</a:t>
            </a:r>
            <a:r>
              <a:rPr lang="es-ES" dirty="0" smtClean="0">
                <a:latin typeface="Tahoma" pitchFamily="34" charset="0"/>
                <a:cs typeface="Tahoma" pitchFamily="34" charset="0"/>
              </a:rPr>
              <a:t>.</a:t>
            </a:r>
            <a:endParaRPr lang="es-ES"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20688"/>
            <a:ext cx="8064896" cy="1143000"/>
          </a:xfrm>
        </p:spPr>
        <p:txBody>
          <a:bodyPr>
            <a:noAutofit/>
          </a:bodyPr>
          <a:lstStyle/>
          <a:p>
            <a:pPr>
              <a:buFont typeface="Wingdings" pitchFamily="2" charset="2"/>
              <a:buChar char="Ø"/>
            </a:pPr>
            <a:r>
              <a:rPr lang="es-ES" sz="3200" b="1" u="sng" dirty="0" smtClean="0">
                <a:solidFill>
                  <a:srgbClr val="0070C0"/>
                </a:solidFill>
                <a:latin typeface="Tahoma" pitchFamily="34" charset="0"/>
                <a:cs typeface="Tahoma" pitchFamily="34" charset="0"/>
              </a:rPr>
              <a:t>¿</a:t>
            </a:r>
            <a:r>
              <a:rPr lang="es-ES" sz="3200" b="1" u="sng" dirty="0" smtClean="0">
                <a:solidFill>
                  <a:srgbClr val="0070C0"/>
                </a:solidFill>
                <a:latin typeface="Tahoma" pitchFamily="34" charset="0"/>
                <a:ea typeface="Adobe Fangsong Std R" pitchFamily="18" charset="-128"/>
                <a:cs typeface="Tahoma" pitchFamily="34" charset="0"/>
              </a:rPr>
              <a:t>Qué utilidades ofrecen estas herramientas? </a:t>
            </a:r>
            <a:r>
              <a:rPr lang="es-ES" sz="3200" u="sng" dirty="0" smtClean="0">
                <a:solidFill>
                  <a:srgbClr val="0070C0"/>
                </a:solidFill>
                <a:latin typeface="Tahoma" pitchFamily="34" charset="0"/>
                <a:ea typeface="Adobe Fangsong Std R" pitchFamily="18" charset="-128"/>
                <a:cs typeface="Tahoma" pitchFamily="34" charset="0"/>
              </a:rPr>
              <a:t/>
            </a:r>
            <a:br>
              <a:rPr lang="es-ES" sz="3200" u="sng" dirty="0" smtClean="0">
                <a:solidFill>
                  <a:srgbClr val="0070C0"/>
                </a:solidFill>
                <a:latin typeface="Tahoma" pitchFamily="34" charset="0"/>
                <a:ea typeface="Adobe Fangsong Std R" pitchFamily="18" charset="-128"/>
                <a:cs typeface="Tahoma" pitchFamily="34" charset="0"/>
              </a:rPr>
            </a:br>
            <a:endParaRPr lang="es-ES" sz="3200" u="sng" dirty="0">
              <a:solidFill>
                <a:srgbClr val="0070C0"/>
              </a:solidFill>
              <a:latin typeface="Tahoma" pitchFamily="34" charset="0"/>
              <a:ea typeface="Adobe Fangsong Std R" pitchFamily="18" charset="-128"/>
              <a:cs typeface="Tahoma" pitchFamily="34" charset="0"/>
            </a:endParaRPr>
          </a:p>
        </p:txBody>
      </p:sp>
      <p:sp>
        <p:nvSpPr>
          <p:cNvPr id="3" name="2 Marcador de contenido"/>
          <p:cNvSpPr>
            <a:spLocks noGrp="1"/>
          </p:cNvSpPr>
          <p:nvPr>
            <p:ph sz="quarter" idx="1"/>
          </p:nvPr>
        </p:nvSpPr>
        <p:spPr/>
        <p:txBody>
          <a:bodyPr>
            <a:normAutofit/>
          </a:bodyPr>
          <a:lstStyle/>
          <a:p>
            <a:pPr>
              <a:buFont typeface="Courier New" pitchFamily="49" charset="0"/>
              <a:buChar char="o"/>
            </a:pPr>
            <a:r>
              <a:rPr lang="es-ES" dirty="0" smtClean="0">
                <a:latin typeface="Tahoma" pitchFamily="34" charset="0"/>
                <a:ea typeface="Adobe Fangsong Std R" pitchFamily="18" charset="-128"/>
                <a:cs typeface="Tahoma" pitchFamily="34" charset="0"/>
              </a:rPr>
              <a:t>Controlan </a:t>
            </a:r>
            <a:r>
              <a:rPr lang="es-ES" dirty="0">
                <a:latin typeface="Tahoma" pitchFamily="34" charset="0"/>
                <a:ea typeface="Adobe Fangsong Std R" pitchFamily="18" charset="-128"/>
                <a:cs typeface="Tahoma" pitchFamily="34" charset="0"/>
              </a:rPr>
              <a:t>el tiempo </a:t>
            </a:r>
            <a:r>
              <a:rPr lang="es-ES" dirty="0" smtClean="0">
                <a:latin typeface="Tahoma" pitchFamily="34" charset="0"/>
                <a:ea typeface="Adobe Fangsong Std R" pitchFamily="18" charset="-128"/>
                <a:cs typeface="Tahoma" pitchFamily="34" charset="0"/>
              </a:rPr>
              <a:t>de conexión: limitando </a:t>
            </a:r>
            <a:r>
              <a:rPr lang="es-ES" dirty="0">
                <a:latin typeface="Tahoma" pitchFamily="34" charset="0"/>
                <a:ea typeface="Adobe Fangsong Std R" pitchFamily="18" charset="-128"/>
                <a:cs typeface="Tahoma" pitchFamily="34" charset="0"/>
              </a:rPr>
              <a:t>el </a:t>
            </a:r>
            <a:r>
              <a:rPr lang="es-ES" dirty="0" smtClean="0">
                <a:latin typeface="Tahoma" pitchFamily="34" charset="0"/>
                <a:ea typeface="Adobe Fangsong Std R" pitchFamily="18" charset="-128"/>
                <a:cs typeface="Tahoma" pitchFamily="34" charset="0"/>
              </a:rPr>
              <a:t>tiempo, </a:t>
            </a:r>
            <a:r>
              <a:rPr lang="es-ES" dirty="0">
                <a:latin typeface="Tahoma" pitchFamily="34" charset="0"/>
                <a:ea typeface="Adobe Fangsong Std R" pitchFamily="18" charset="-128"/>
                <a:cs typeface="Tahoma" pitchFamily="34" charset="0"/>
              </a:rPr>
              <a:t>el horario y los días a la semana de uso</a:t>
            </a:r>
            <a:r>
              <a:rPr lang="es-ES" dirty="0" smtClean="0">
                <a:latin typeface="Tahoma" pitchFamily="34" charset="0"/>
                <a:ea typeface="Adobe Fangsong Std R" pitchFamily="18" charset="-128"/>
                <a:cs typeface="Tahoma" pitchFamily="34" charset="0"/>
              </a:rPr>
              <a:t>.</a:t>
            </a:r>
            <a:endParaRPr lang="es-ES" dirty="0">
              <a:latin typeface="Tahoma" pitchFamily="34" charset="0"/>
              <a:ea typeface="Adobe Fangsong Std R" pitchFamily="18" charset="-128"/>
              <a:cs typeface="Tahoma" pitchFamily="34" charset="0"/>
            </a:endParaRPr>
          </a:p>
          <a:p>
            <a:pPr>
              <a:buFont typeface="Courier New" pitchFamily="49" charset="0"/>
              <a:buChar char="o"/>
            </a:pPr>
            <a:endParaRPr lang="es-ES" dirty="0">
              <a:latin typeface="Tahoma" pitchFamily="34" charset="0"/>
              <a:ea typeface="Adobe Fangsong Std R" pitchFamily="18" charset="-128"/>
              <a:cs typeface="Tahoma" pitchFamily="34" charset="0"/>
            </a:endParaRPr>
          </a:p>
          <a:p>
            <a:pPr>
              <a:buFont typeface="Courier New" pitchFamily="49" charset="0"/>
              <a:buChar char="o"/>
            </a:pPr>
            <a:r>
              <a:rPr lang="es-ES" dirty="0">
                <a:latin typeface="Tahoma" pitchFamily="34" charset="0"/>
                <a:ea typeface="Adobe Fangsong Std R" pitchFamily="18" charset="-128"/>
                <a:cs typeface="Tahoma" pitchFamily="34" charset="0"/>
              </a:rPr>
              <a:t>Bloquean el acceso a páginas </a:t>
            </a:r>
            <a:r>
              <a:rPr lang="es-ES" dirty="0" smtClean="0">
                <a:latin typeface="Tahoma" pitchFamily="34" charset="0"/>
                <a:ea typeface="Adobe Fangsong Std R" pitchFamily="18" charset="-128"/>
                <a:cs typeface="Tahoma" pitchFamily="34" charset="0"/>
              </a:rPr>
              <a:t>impidiendo </a:t>
            </a:r>
            <a:r>
              <a:rPr lang="es-ES" dirty="0">
                <a:latin typeface="Tahoma" pitchFamily="34" charset="0"/>
                <a:ea typeface="Adobe Fangsong Std R" pitchFamily="18" charset="-128"/>
                <a:cs typeface="Tahoma" pitchFamily="34" charset="0"/>
              </a:rPr>
              <a:t>al menor visitar webs donde aparezcan los términos que hayamos predefinido, y que implican un contenido que consideramos inapropiado para é</a:t>
            </a:r>
            <a:r>
              <a:rPr lang="es-ES" dirty="0" smtClean="0">
                <a:latin typeface="Tahoma" pitchFamily="34" charset="0"/>
                <a:ea typeface="Adobe Fangsong Std R" pitchFamily="18" charset="-128"/>
                <a:cs typeface="Tahoma" pitchFamily="34" charset="0"/>
              </a:rPr>
              <a:t>l.</a:t>
            </a:r>
          </a:p>
          <a:p>
            <a:pPr>
              <a:buNone/>
            </a:pPr>
            <a:endParaRPr lang="es-ES" dirty="0">
              <a:latin typeface="Tahoma" pitchFamily="34" charset="0"/>
              <a:ea typeface="Adobe Fangsong Std R" pitchFamily="18" charset="-128"/>
              <a:cs typeface="Tahoma" pitchFamily="34" charset="0"/>
            </a:endParaRPr>
          </a:p>
          <a:p>
            <a:pPr>
              <a:buFont typeface="Courier New" pitchFamily="49" charset="0"/>
              <a:buChar char="o"/>
            </a:pPr>
            <a:r>
              <a:rPr lang="es-ES" dirty="0" smtClean="0">
                <a:latin typeface="Tahoma" pitchFamily="34" charset="0"/>
                <a:ea typeface="Adobe Fangsong Std R" pitchFamily="18" charset="-128"/>
                <a:cs typeface="Tahoma" pitchFamily="34" charset="0"/>
              </a:rPr>
              <a:t>Revisan </a:t>
            </a:r>
            <a:r>
              <a:rPr lang="es-ES" dirty="0">
                <a:latin typeface="Tahoma" pitchFamily="34" charset="0"/>
                <a:ea typeface="Adobe Fangsong Std R" pitchFamily="18" charset="-128"/>
                <a:cs typeface="Tahoma" pitchFamily="34" charset="0"/>
              </a:rPr>
              <a:t>las páginas visitadas por el </a:t>
            </a:r>
            <a:r>
              <a:rPr lang="es-ES" dirty="0" smtClean="0">
                <a:latin typeface="Tahoma" pitchFamily="34" charset="0"/>
                <a:ea typeface="Adobe Fangsong Std R" pitchFamily="18" charset="-128"/>
                <a:cs typeface="Tahoma" pitchFamily="34" charset="0"/>
              </a:rPr>
              <a:t>menor. </a:t>
            </a:r>
            <a:r>
              <a:rPr lang="es-ES" dirty="0">
                <a:latin typeface="Tahoma" pitchFamily="34" charset="0"/>
                <a:ea typeface="Adobe Fangsong Std R" pitchFamily="18" charset="-128"/>
                <a:cs typeface="Tahoma" pitchFamily="34" charset="0"/>
              </a:rPr>
              <a:t>De este modo, nos permite conocer cuáles son los hábitos de navegación de los menores. </a:t>
            </a:r>
          </a:p>
          <a:p>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620688"/>
            <a:ext cx="7467600" cy="5853264"/>
          </a:xfrm>
        </p:spPr>
        <p:txBody>
          <a:bodyPr>
            <a:normAutofit lnSpcReduction="10000"/>
          </a:bodyPr>
          <a:lstStyle/>
          <a:p>
            <a:endParaRPr lang="es-ES" dirty="0">
              <a:latin typeface="Tahoma" pitchFamily="34" charset="0"/>
              <a:cs typeface="Tahoma" pitchFamily="34" charset="0"/>
            </a:endParaRPr>
          </a:p>
          <a:p>
            <a:pPr>
              <a:buFont typeface="Courier New" pitchFamily="49" charset="0"/>
              <a:buChar char="o"/>
            </a:pPr>
            <a:r>
              <a:rPr lang="es-ES" dirty="0">
                <a:latin typeface="Tahoma" pitchFamily="34" charset="0"/>
                <a:ea typeface="Adobe Fangsong Std R" pitchFamily="18" charset="-128"/>
                <a:cs typeface="Tahoma" pitchFamily="34" charset="0"/>
              </a:rPr>
              <a:t>Impiden la ejecución o descarga de determinados programas (por ejemplo, mensajería instantánea), así como la salida determinada información (datos personales, bancarios, etc.). </a:t>
            </a:r>
            <a:endParaRPr lang="es-ES" dirty="0" smtClean="0">
              <a:latin typeface="Tahoma" pitchFamily="34" charset="0"/>
              <a:ea typeface="Adobe Fangsong Std R" pitchFamily="18" charset="-128"/>
              <a:cs typeface="Tahoma" pitchFamily="34" charset="0"/>
            </a:endParaRPr>
          </a:p>
          <a:p>
            <a:pPr>
              <a:buFont typeface="Courier New" pitchFamily="49" charset="0"/>
              <a:buChar char="o"/>
            </a:pPr>
            <a:endParaRPr lang="es-ES" dirty="0">
              <a:latin typeface="Tahoma" pitchFamily="34" charset="0"/>
              <a:ea typeface="Adobe Fangsong Std R" pitchFamily="18" charset="-128"/>
              <a:cs typeface="Tahoma" pitchFamily="34" charset="0"/>
            </a:endParaRPr>
          </a:p>
          <a:p>
            <a:pPr>
              <a:buFont typeface="Courier New" pitchFamily="49" charset="0"/>
              <a:buChar char="o"/>
            </a:pPr>
            <a:r>
              <a:rPr lang="es-ES" dirty="0" smtClean="0">
                <a:latin typeface="Tahoma" pitchFamily="34" charset="0"/>
                <a:ea typeface="Adobe Fangsong Std R" pitchFamily="18" charset="-128"/>
                <a:cs typeface="Tahoma" pitchFamily="34" charset="0"/>
              </a:rPr>
              <a:t> </a:t>
            </a:r>
            <a:r>
              <a:rPr lang="es-ES" dirty="0">
                <a:latin typeface="Tahoma" pitchFamily="34" charset="0"/>
                <a:ea typeface="Adobe Fangsong Std R" pitchFamily="18" charset="-128"/>
                <a:cs typeface="Tahoma" pitchFamily="34" charset="0"/>
              </a:rPr>
              <a:t>Determinan las páginas por las que les es permitido navegar a los menores, a través de un sistema de definición de listas blancas (webs a las que se permite el acceso) y listas negras (webs con acceso denegado). </a:t>
            </a:r>
            <a:endParaRPr lang="es-ES" dirty="0" smtClean="0">
              <a:latin typeface="Tahoma" pitchFamily="34" charset="0"/>
              <a:ea typeface="Adobe Fangsong Std R" pitchFamily="18" charset="-128"/>
              <a:cs typeface="Tahoma" pitchFamily="34" charset="0"/>
            </a:endParaRPr>
          </a:p>
          <a:p>
            <a:pPr>
              <a:buFont typeface="Courier New" pitchFamily="49" charset="0"/>
              <a:buChar char="o"/>
            </a:pPr>
            <a:endParaRPr lang="es-ES" dirty="0" smtClean="0">
              <a:latin typeface="Tahoma" pitchFamily="34" charset="0"/>
              <a:ea typeface="Adobe Fangsong Std R" pitchFamily="18" charset="-128"/>
              <a:cs typeface="Tahoma" pitchFamily="34" charset="0"/>
            </a:endParaRPr>
          </a:p>
          <a:p>
            <a:pPr>
              <a:buFont typeface="Courier New" pitchFamily="49" charset="0"/>
              <a:buChar char="o"/>
            </a:pPr>
            <a:r>
              <a:rPr lang="es-ES" dirty="0" smtClean="0">
                <a:latin typeface="Tahoma" pitchFamily="34" charset="0"/>
                <a:ea typeface="Adobe Fangsong Std R" pitchFamily="18" charset="-128"/>
                <a:cs typeface="Tahoma" pitchFamily="34" charset="0"/>
              </a:rPr>
              <a:t>Controlan el acceso a los juegos, elijen una clasificación por edades, tipos de contenido y da la opción de permitir o bloquear juegos específicos. </a:t>
            </a:r>
          </a:p>
          <a:p>
            <a:pPr>
              <a:buFont typeface="Courier New" pitchFamily="49" charset="0"/>
              <a:buChar char="o"/>
            </a:pPr>
            <a:endParaRPr lang="es-ES" dirty="0">
              <a:latin typeface="Adobe Fangsong Std R" pitchFamily="18" charset="-128"/>
              <a:ea typeface="Adobe Fangsong Std R" pitchFamily="18" charset="-128"/>
            </a:endParaRPr>
          </a:p>
          <a:p>
            <a:pPr>
              <a:buFont typeface="Courier New" pitchFamily="49" charset="0"/>
              <a:buChar char="o"/>
            </a:pPr>
            <a:endParaRPr lang="es-ES" dirty="0">
              <a:latin typeface="Adobe Fangsong Std R" pitchFamily="18" charset="-128"/>
              <a:ea typeface="Adobe Fangsong Std R" pitchFamily="18"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buFont typeface="Wingdings" pitchFamily="2" charset="2"/>
              <a:buChar char="Ø"/>
            </a:pPr>
            <a:r>
              <a:rPr lang="es-ES" b="1" u="sng" dirty="0" smtClean="0">
                <a:solidFill>
                  <a:srgbClr val="0070C0"/>
                </a:solidFill>
                <a:latin typeface="Tahoma" pitchFamily="34" charset="0"/>
                <a:cs typeface="Tahoma" pitchFamily="34" charset="0"/>
              </a:rPr>
              <a:t>Pasos a seguir para la instalación del control parental</a:t>
            </a:r>
            <a:endParaRPr lang="es-ES" b="1" u="sng" dirty="0">
              <a:solidFill>
                <a:srgbClr val="0070C0"/>
              </a:solidFill>
              <a:latin typeface="Tahoma" pitchFamily="34" charset="0"/>
              <a:cs typeface="Tahoma" pitchFamily="34" charset="0"/>
            </a:endParaRPr>
          </a:p>
        </p:txBody>
      </p:sp>
      <p:sp>
        <p:nvSpPr>
          <p:cNvPr id="5" name="4 Marcador de contenido"/>
          <p:cNvSpPr>
            <a:spLocks noGrp="1"/>
          </p:cNvSpPr>
          <p:nvPr>
            <p:ph sz="quarter" idx="1"/>
          </p:nvPr>
        </p:nvSpPr>
        <p:spPr/>
        <p:txBody>
          <a:bodyPr>
            <a:normAutofit/>
          </a:bodyPr>
          <a:lstStyle/>
          <a:p>
            <a:r>
              <a:rPr lang="es-ES" dirty="0" smtClean="0">
                <a:latin typeface="Tahoma" pitchFamily="34" charset="0"/>
                <a:cs typeface="Tahoma" pitchFamily="34" charset="0"/>
              </a:rPr>
              <a:t>Para abrir Control parental, haga clic en el botón Inicio, después en Panel de control y, a continuación, en Cuentas de usuario y protección infantil, haga clic en Configurar el Control parental para todos los usuarios.‌</a:t>
            </a:r>
          </a:p>
          <a:p>
            <a:pPr>
              <a:buNone/>
            </a:pPr>
            <a:endParaRPr lang="es-ES" dirty="0" smtClean="0">
              <a:latin typeface="Tahoma" pitchFamily="34" charset="0"/>
              <a:cs typeface="Tahoma" pitchFamily="34" charset="0"/>
            </a:endParaRPr>
          </a:p>
          <a:p>
            <a:r>
              <a:rPr lang="es-ES" dirty="0" smtClean="0">
                <a:latin typeface="Tahoma" pitchFamily="34" charset="0"/>
                <a:cs typeface="Tahoma" pitchFamily="34" charset="0"/>
              </a:rPr>
              <a:t>Haga clic en la cuenta de usuario estándar para la que desea establecer el Control parental. Si la cuenta de usuario estándar no está aún configurada, haga clic en Crear nueva cuenta de usuario para configurar una cuenta nueva.</a:t>
            </a:r>
          </a:p>
          <a:p>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67544" y="1196752"/>
            <a:ext cx="7467600" cy="5088560"/>
          </a:xfrm>
        </p:spPr>
        <p:txBody>
          <a:bodyPr>
            <a:normAutofit/>
          </a:bodyPr>
          <a:lstStyle/>
          <a:p>
            <a:r>
              <a:rPr lang="es-ES" dirty="0" smtClean="0">
                <a:latin typeface="Tahoma" pitchFamily="34" charset="0"/>
                <a:cs typeface="Tahoma" pitchFamily="34" charset="0"/>
              </a:rPr>
              <a:t>En Control parental, haga clic en Activado, aplicar configuración actual.</a:t>
            </a:r>
          </a:p>
          <a:p>
            <a:pPr>
              <a:buNone/>
            </a:pPr>
            <a:endParaRPr lang="es-ES" dirty="0" smtClean="0">
              <a:latin typeface="Tahoma" pitchFamily="34" charset="0"/>
              <a:cs typeface="Tahoma" pitchFamily="34" charset="0"/>
            </a:endParaRPr>
          </a:p>
          <a:p>
            <a:r>
              <a:rPr lang="es-ES" dirty="0" smtClean="0">
                <a:latin typeface="Tahoma" pitchFamily="34" charset="0"/>
                <a:cs typeface="Tahoma" pitchFamily="34" charset="0"/>
              </a:rPr>
              <a:t>Una vez que haya activado el Control parental para la cuenta de usuario estándar de un niño, puede ajustar los siguientes valores individuales que desea controlar que posteriormente se explican.</a:t>
            </a:r>
          </a:p>
          <a:p>
            <a:pPr lvl="1"/>
            <a:r>
              <a:rPr lang="es-ES" sz="2400" dirty="0" smtClean="0">
                <a:latin typeface="Tahoma" pitchFamily="34" charset="0"/>
                <a:cs typeface="Tahoma" pitchFamily="34" charset="0"/>
              </a:rPr>
              <a:t>Límites de tiempo</a:t>
            </a:r>
          </a:p>
          <a:p>
            <a:pPr lvl="1"/>
            <a:r>
              <a:rPr lang="es-ES" sz="2400" dirty="0" smtClean="0">
                <a:latin typeface="Tahoma" pitchFamily="34" charset="0"/>
                <a:cs typeface="Tahoma" pitchFamily="34" charset="0"/>
              </a:rPr>
              <a:t>Juegos</a:t>
            </a:r>
          </a:p>
          <a:p>
            <a:pPr lvl="1"/>
            <a:r>
              <a:rPr lang="es-ES" sz="2400" dirty="0" smtClean="0">
                <a:latin typeface="Tahoma" pitchFamily="34" charset="0"/>
                <a:cs typeface="Tahoma" pitchFamily="34" charset="0"/>
              </a:rPr>
              <a:t>Permitir o bloquear programas específicos. </a:t>
            </a:r>
            <a:endParaRPr lang="es-ES" sz="24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TotalTime>
  <Words>455</Words>
  <Application>Microsoft Office PowerPoint</Application>
  <PresentationFormat>Presentación en pantalla (4:3)</PresentationFormat>
  <Paragraphs>39</Paragraphs>
  <Slides>9</Slides>
  <Notes>0</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Mirador</vt:lpstr>
      <vt:lpstr>Control parental</vt:lpstr>
      <vt:lpstr>Diapositiva 2</vt:lpstr>
      <vt:lpstr>¿Qué es el control parental?</vt:lpstr>
      <vt:lpstr>Diapositiva 4</vt:lpstr>
      <vt:lpstr>Herramientas del control parental</vt:lpstr>
      <vt:lpstr>¿Qué utilidades ofrecen estas herramientas?  </vt:lpstr>
      <vt:lpstr>Diapositiva 7</vt:lpstr>
      <vt:lpstr>Pasos a seguir para la instalación del control parental</vt:lpstr>
      <vt:lpstr>Diapositiva 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Herramientas de control parental</dc:title>
  <dc:creator>c.gordillo</dc:creator>
  <cp:lastModifiedBy>c.gordillo</cp:lastModifiedBy>
  <cp:revision>11</cp:revision>
  <dcterms:created xsi:type="dcterms:W3CDTF">2010-11-25T10:26:05Z</dcterms:created>
  <dcterms:modified xsi:type="dcterms:W3CDTF">2010-11-29T11:10:09Z</dcterms:modified>
</cp:coreProperties>
</file>